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3"/>
  </p:notesMasterIdLst>
  <p:sldIdLst>
    <p:sldId id="256" r:id="rId2"/>
    <p:sldId id="295" r:id="rId3"/>
    <p:sldId id="272" r:id="rId4"/>
    <p:sldId id="275" r:id="rId5"/>
    <p:sldId id="318" r:id="rId6"/>
    <p:sldId id="260" r:id="rId7"/>
    <p:sldId id="262" r:id="rId8"/>
    <p:sldId id="298" r:id="rId9"/>
    <p:sldId id="297" r:id="rId10"/>
    <p:sldId id="322" r:id="rId11"/>
    <p:sldId id="266" r:id="rId12"/>
    <p:sldId id="316" r:id="rId13"/>
    <p:sldId id="302" r:id="rId14"/>
    <p:sldId id="303" r:id="rId15"/>
    <p:sldId id="307" r:id="rId16"/>
    <p:sldId id="323" r:id="rId17"/>
    <p:sldId id="306" r:id="rId18"/>
    <p:sldId id="321" r:id="rId19"/>
    <p:sldId id="320" r:id="rId20"/>
    <p:sldId id="309" r:id="rId21"/>
    <p:sldId id="310" r:id="rId22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37903-7555-4A18-8CD9-6014CBBAE22B}" type="datetimeFigureOut">
              <a:rPr lang="ru-RU" smtClean="0"/>
              <a:pPr/>
              <a:t>07.06.2022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8731B-F479-4C1A-B59A-4014E265DD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709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8731B-F479-4C1A-B59A-4014E265DD8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31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6697" y="319786"/>
            <a:ext cx="8550605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1868" y="3029203"/>
            <a:ext cx="7303134" cy="2952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562" y="214325"/>
            <a:ext cx="8715375" cy="64293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98398" y="727659"/>
            <a:ext cx="774890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FFFFFF"/>
                </a:solidFill>
                <a:latin typeface="Times New Roman"/>
                <a:cs typeface="Times New Roman"/>
              </a:rPr>
              <a:t>ПЕДАГОГИЧЕСКИЙ</a:t>
            </a:r>
            <a:r>
              <a:rPr sz="4400" b="1" spc="-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b="1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СОВЕТ</a:t>
            </a: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8398" y="2226640"/>
            <a:ext cx="7836002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4800" dirty="0" smtClean="0"/>
              <a:t>Обновленные </a:t>
            </a:r>
            <a:r>
              <a:rPr sz="4800" spc="-10" dirty="0" smtClean="0"/>
              <a:t>ФГОС</a:t>
            </a:r>
            <a:r>
              <a:rPr sz="4800" spc="-10" dirty="0"/>
              <a:t>:</a:t>
            </a:r>
            <a:endParaRPr sz="4800" dirty="0"/>
          </a:p>
          <a:p>
            <a:pPr marL="12700" marR="5080" algn="ctr">
              <a:lnSpc>
                <a:spcPct val="100000"/>
              </a:lnSpc>
              <a:tabLst>
                <a:tab pos="2431415" algn="l"/>
              </a:tabLst>
            </a:pPr>
            <a:r>
              <a:rPr sz="4800" dirty="0"/>
              <a:t>к</a:t>
            </a:r>
            <a:r>
              <a:rPr sz="4800" spc="-5" dirty="0"/>
              <a:t> </a:t>
            </a:r>
            <a:r>
              <a:rPr sz="4800" spc="-10" dirty="0"/>
              <a:t>каким</a:t>
            </a:r>
            <a:r>
              <a:rPr sz="4800" dirty="0"/>
              <a:t>	</a:t>
            </a:r>
            <a:r>
              <a:rPr sz="4800" spc="-20" dirty="0"/>
              <a:t>изменениям готовиться</a:t>
            </a:r>
            <a:r>
              <a:rPr sz="4800" spc="-215" dirty="0"/>
              <a:t> </a:t>
            </a:r>
            <a:r>
              <a:rPr sz="4800" spc="-10" dirty="0"/>
              <a:t>школе</a:t>
            </a:r>
            <a:endParaRPr sz="4800" dirty="0"/>
          </a:p>
        </p:txBody>
      </p:sp>
      <p:sp>
        <p:nvSpPr>
          <p:cNvPr id="5" name="object 5"/>
          <p:cNvSpPr txBox="1"/>
          <p:nvPr/>
        </p:nvSpPr>
        <p:spPr>
          <a:xfrm>
            <a:off x="2863342" y="4421885"/>
            <a:ext cx="5488305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65630" algn="l"/>
              </a:tabLst>
            </a:pPr>
            <a:r>
              <a:rPr sz="4800"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4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4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2022</a:t>
            </a:r>
            <a:r>
              <a:rPr sz="4800" b="1" dirty="0">
                <a:solidFill>
                  <a:srgbClr val="001F5F"/>
                </a:solidFill>
                <a:latin typeface="Times New Roman"/>
                <a:cs typeface="Times New Roman"/>
              </a:rPr>
              <a:t>	</a:t>
            </a:r>
            <a:r>
              <a:rPr sz="4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году?</a:t>
            </a:r>
            <a:endParaRPr sz="4800" dirty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85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часы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08062"/>
            <a:ext cx="9144000" cy="48418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3638" y="277825"/>
            <a:ext cx="1073150" cy="5878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340" marR="5080" indent="-41275" algn="just">
              <a:lnSpc>
                <a:spcPct val="100000"/>
              </a:lnSpc>
              <a:spcBef>
                <a:spcPts val="100"/>
              </a:spcBef>
            </a:pPr>
            <a:r>
              <a:rPr sz="96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Ф Г О С</a:t>
            </a:r>
            <a:endParaRPr sz="9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5873" y="861367"/>
            <a:ext cx="7072376" cy="521083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98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243" y="319786"/>
            <a:ext cx="8643225" cy="486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60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544" y="457200"/>
            <a:ext cx="8507758" cy="478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48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697" y="457200"/>
            <a:ext cx="8398932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27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504 кабинет\Downloads\IMG-20220414-WA00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5850" y="214290"/>
            <a:ext cx="10287040" cy="57864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0327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697" y="303039"/>
            <a:ext cx="8537530" cy="480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1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s.znanio.ru/d5af0e/ee/08/6ae3fabece68f12662976501732d9497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152400"/>
            <a:ext cx="9734550" cy="6970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пла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28600"/>
            <a:ext cx="6001588" cy="60587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697" y="319786"/>
            <a:ext cx="8550605" cy="615553"/>
          </a:xfrm>
        </p:spPr>
        <p:txBody>
          <a:bodyPr/>
          <a:lstStyle/>
          <a:p>
            <a:pPr algn="ctr"/>
            <a:r>
              <a:rPr lang="ru-RU" dirty="0" smtClean="0"/>
              <a:t>Повестка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1143001"/>
            <a:ext cx="9372600" cy="6647974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3200" b="1" dirty="0" smtClean="0"/>
              <a:t>Обновленные ФГОС НОО и ФГОС ООО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3200" b="1" dirty="0" smtClean="0"/>
              <a:t>Итоги апробации примерных рабочих программ (1 класс)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3200" b="1" dirty="0" smtClean="0"/>
              <a:t>ФГОС ООО (возможности перехода 5-7 </a:t>
            </a:r>
            <a:r>
              <a:rPr lang="ru-RU" sz="3200" b="1" dirty="0" err="1" smtClean="0"/>
              <a:t>кл</a:t>
            </a:r>
            <a:r>
              <a:rPr lang="ru-RU" sz="3200" b="1" dirty="0" smtClean="0"/>
              <a:t>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3200" b="1" dirty="0" smtClean="0"/>
              <a:t>Электронная школа 2:0 (календарь 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3200" b="1" dirty="0" smtClean="0"/>
              <a:t>Практическая часть.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3200" b="1" dirty="0" smtClean="0"/>
              <a:t>Итог.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ru-RU" sz="3200" b="1" dirty="0" smtClean="0"/>
          </a:p>
          <a:p>
            <a:pPr>
              <a:lnSpc>
                <a:spcPct val="150000"/>
              </a:lnSpc>
            </a:pP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3815155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389" y="319786"/>
            <a:ext cx="8778690" cy="493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90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9049"/>
            <a:ext cx="9144000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35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9492" y="642886"/>
            <a:ext cx="6981481" cy="531666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5726" y="107695"/>
            <a:ext cx="44634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0" dirty="0"/>
              <a:t>НОРМАТИВНАЯ</a:t>
            </a:r>
            <a:r>
              <a:rPr sz="3200" spc="-135" dirty="0"/>
              <a:t> </a:t>
            </a:r>
            <a:r>
              <a:rPr sz="3200" spc="-20" dirty="0"/>
              <a:t>БАЗА</a:t>
            </a:r>
            <a:endParaRPr sz="3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67680" y="533400"/>
            <a:ext cx="7331709" cy="26109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3900" algn="just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Обязательно!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endParaRPr sz="24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ru-RU" sz="2400" dirty="0" smtClean="0">
                <a:latin typeface="Times New Roman"/>
                <a:cs typeface="Times New Roman"/>
              </a:rPr>
              <a:t>С </a:t>
            </a:r>
            <a:r>
              <a:rPr sz="2400" dirty="0" smtClean="0">
                <a:latin typeface="Times New Roman"/>
                <a:cs typeface="Times New Roman"/>
              </a:rPr>
              <a:t>1</a:t>
            </a:r>
            <a:r>
              <a:rPr sz="2400" spc="-55" dirty="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сентября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2022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года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cs typeface="Times New Roman"/>
              </a:rPr>
              <a:t>обучающиеся</a:t>
            </a:r>
            <a:r>
              <a:rPr sz="2400" dirty="0" smtClean="0">
                <a:latin typeface="Times New Roman"/>
                <a:cs typeface="Times New Roman"/>
              </a:rPr>
              <a:t>,</a:t>
            </a:r>
            <a:r>
              <a:rPr sz="2400" spc="-40" dirty="0" smtClean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которые </a:t>
            </a:r>
            <a:r>
              <a:rPr sz="2400" spc="-30" dirty="0">
                <a:latin typeface="Times New Roman"/>
                <a:cs typeface="Times New Roman"/>
              </a:rPr>
              <a:t>будут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приняты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5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 err="1" smtClean="0">
                <a:latin typeface="Times New Roman"/>
                <a:cs typeface="Times New Roman"/>
              </a:rPr>
              <a:t>классы</a:t>
            </a:r>
            <a:r>
              <a:rPr sz="2400" spc="-65" dirty="0" smtClean="0">
                <a:latin typeface="Times New Roman"/>
                <a:cs typeface="Times New Roman"/>
              </a:rPr>
              <a:t>,</a:t>
            </a:r>
            <a:r>
              <a:rPr sz="2400" spc="-45" dirty="0" smtClean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будут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учиться </a:t>
            </a:r>
            <a:r>
              <a:rPr sz="2400" dirty="0">
                <a:latin typeface="Times New Roman"/>
                <a:cs typeface="Times New Roman"/>
              </a:rPr>
              <a:t>по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обновленным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ФГОС.</a:t>
            </a:r>
            <a:endParaRPr sz="2400" dirty="0">
              <a:latin typeface="Times New Roman"/>
              <a:cs typeface="Times New Roman"/>
            </a:endParaRPr>
          </a:p>
          <a:p>
            <a:pPr marL="12700" marR="1035050" algn="just">
              <a:lnSpc>
                <a:spcPct val="100000"/>
              </a:lnSpc>
            </a:pPr>
            <a:r>
              <a:rPr lang="ru-RU" sz="2400" dirty="0" smtClean="0">
                <a:latin typeface="Times New Roman"/>
                <a:cs typeface="Times New Roman"/>
              </a:rPr>
              <a:t>2 – 4 </a:t>
            </a:r>
            <a:r>
              <a:rPr lang="ru-RU" sz="2400" dirty="0" err="1" smtClean="0">
                <a:latin typeface="Times New Roman"/>
                <a:cs typeface="Times New Roman"/>
              </a:rPr>
              <a:t>кл</a:t>
            </a:r>
            <a:r>
              <a:rPr lang="ru-RU" sz="2400" dirty="0" smtClean="0">
                <a:latin typeface="Times New Roman"/>
                <a:cs typeface="Times New Roman"/>
              </a:rPr>
              <a:t>.,  6 – 9 </a:t>
            </a:r>
            <a:r>
              <a:rPr lang="ru-RU" sz="2400" dirty="0" err="1" smtClean="0">
                <a:latin typeface="Times New Roman"/>
                <a:cs typeface="Times New Roman"/>
              </a:rPr>
              <a:t>кл</a:t>
            </a:r>
            <a:r>
              <a:rPr lang="ru-RU" sz="2400" dirty="0" smtClean="0">
                <a:latin typeface="Times New Roman"/>
                <a:cs typeface="Times New Roman"/>
              </a:rPr>
              <a:t>. </a:t>
            </a:r>
            <a:r>
              <a:rPr sz="2400" spc="-70" dirty="0" smtClean="0">
                <a:latin typeface="Times New Roman"/>
                <a:cs typeface="Times New Roman"/>
              </a:rPr>
              <a:t> </a:t>
            </a:r>
            <a:r>
              <a:rPr lang="ru-RU" sz="2400" spc="-70" dirty="0">
                <a:latin typeface="Times New Roman"/>
                <a:cs typeface="Times New Roman"/>
              </a:rPr>
              <a:t>м</a:t>
            </a:r>
            <a:r>
              <a:rPr lang="ru-RU" sz="2400" spc="-70" dirty="0" smtClean="0">
                <a:latin typeface="Times New Roman"/>
                <a:cs typeface="Times New Roman"/>
              </a:rPr>
              <a:t>огут </a:t>
            </a:r>
            <a:r>
              <a:rPr sz="2400" dirty="0" err="1" smtClean="0">
                <a:latin typeface="Times New Roman"/>
                <a:cs typeface="Times New Roman"/>
              </a:rPr>
              <a:t>продолжить</a:t>
            </a:r>
            <a:r>
              <a:rPr sz="2400" spc="-25" dirty="0" smtClean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обучение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cs typeface="Times New Roman"/>
              </a:rPr>
              <a:t>по обновленным ФГОС</a:t>
            </a:r>
            <a:r>
              <a:rPr sz="2400" spc="-25" dirty="0" smtClean="0">
                <a:latin typeface="Times New Roman"/>
                <a:cs typeface="Times New Roman"/>
              </a:rPr>
              <a:t> </a:t>
            </a:r>
            <a:r>
              <a:rPr sz="2400" spc="-90" dirty="0" smtClean="0"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cs typeface="Times New Roman"/>
              </a:rPr>
              <a:t>по заявлению </a:t>
            </a:r>
            <a:r>
              <a:rPr sz="2400" spc="-95" dirty="0" smtClean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родителей.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7680" y="3810000"/>
            <a:ext cx="3516122" cy="216827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00600" y="3876293"/>
            <a:ext cx="3429000" cy="20356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методические рекомендации по переходу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7046"/>
            <a:ext cx="9144000" cy="45639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2542" y="420446"/>
            <a:ext cx="366141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spc="-25" dirty="0">
                <a:solidFill>
                  <a:srgbClr val="FF0000"/>
                </a:solidFill>
              </a:rPr>
              <a:t>ФГОС</a:t>
            </a:r>
            <a:endParaRPr sz="9600"/>
          </a:p>
        </p:txBody>
      </p:sp>
      <p:sp>
        <p:nvSpPr>
          <p:cNvPr id="3" name="object 3"/>
          <p:cNvSpPr txBox="1"/>
          <p:nvPr/>
        </p:nvSpPr>
        <p:spPr>
          <a:xfrm>
            <a:off x="364642" y="2187320"/>
            <a:ext cx="8373109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99720" algn="just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Федеральный</a:t>
            </a:r>
            <a:r>
              <a:rPr sz="2800" b="1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государственный</a:t>
            </a:r>
            <a:r>
              <a:rPr sz="2800" b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образовательный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стандарт</a:t>
            </a:r>
            <a:r>
              <a:rPr sz="2800" b="1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-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совокупность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обязательных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требований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к </a:t>
            </a:r>
            <a:r>
              <a:rPr sz="2800" spc="-10" dirty="0">
                <a:latin typeface="Times New Roman"/>
                <a:cs typeface="Times New Roman"/>
              </a:rPr>
              <a:t>образованию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определенного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уровня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и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(или)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к</a:t>
            </a:r>
            <a:endParaRPr sz="28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Times New Roman"/>
                <a:cs typeface="Times New Roman"/>
              </a:rPr>
              <a:t>профессии,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специальности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и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направлению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подготовки, </a:t>
            </a:r>
            <a:r>
              <a:rPr sz="2800" dirty="0">
                <a:latin typeface="Times New Roman"/>
                <a:cs typeface="Times New Roman"/>
              </a:rPr>
              <a:t>утвержденных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федеральным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органом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исполнительной </a:t>
            </a:r>
            <a:r>
              <a:rPr sz="2800" dirty="0">
                <a:latin typeface="Times New Roman"/>
                <a:cs typeface="Times New Roman"/>
              </a:rPr>
              <a:t>власти,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осуществляющим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функции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выработке </a:t>
            </a:r>
            <a:r>
              <a:rPr sz="2800" spc="-25" dirty="0">
                <a:latin typeface="Times New Roman"/>
                <a:cs typeface="Times New Roman"/>
              </a:rPr>
              <a:t>государственной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политики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и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Times New Roman"/>
                <a:cs typeface="Times New Roman"/>
              </a:rPr>
              <a:t>нормативно-</a:t>
            </a:r>
            <a:r>
              <a:rPr sz="2800" spc="-10" dirty="0">
                <a:latin typeface="Times New Roman"/>
                <a:cs typeface="Times New Roman"/>
              </a:rPr>
              <a:t>правовому </a:t>
            </a:r>
            <a:r>
              <a:rPr sz="2800" spc="-20" dirty="0">
                <a:latin typeface="Times New Roman"/>
                <a:cs typeface="Times New Roman"/>
              </a:rPr>
              <a:t>регулированию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в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сфере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образования.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5830" y="399110"/>
            <a:ext cx="769365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FF0000"/>
                </a:solidFill>
              </a:rPr>
              <a:t>Основная</a:t>
            </a:r>
            <a:r>
              <a:rPr sz="5400" spc="-175" dirty="0">
                <a:solidFill>
                  <a:srgbClr val="FF0000"/>
                </a:solidFill>
              </a:rPr>
              <a:t> </a:t>
            </a:r>
            <a:r>
              <a:rPr sz="5400" dirty="0">
                <a:solidFill>
                  <a:srgbClr val="FF0000"/>
                </a:solidFill>
              </a:rPr>
              <a:t>задача</a:t>
            </a:r>
            <a:r>
              <a:rPr sz="5400" spc="-175" dirty="0">
                <a:solidFill>
                  <a:srgbClr val="FF0000"/>
                </a:solidFill>
              </a:rPr>
              <a:t> </a:t>
            </a:r>
            <a:r>
              <a:rPr sz="5400" spc="-10" dirty="0">
                <a:solidFill>
                  <a:srgbClr val="FF0000"/>
                </a:solidFill>
              </a:rPr>
              <a:t>ФГОС-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878839" y="1609166"/>
            <a:ext cx="7526655" cy="296354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1311910" indent="25400" algn="just">
              <a:lnSpc>
                <a:spcPct val="102200"/>
              </a:lnSpc>
              <a:spcBef>
                <a:spcPts val="20"/>
              </a:spcBef>
            </a:pPr>
            <a:r>
              <a:rPr sz="3200" dirty="0">
                <a:latin typeface="Times New Roman"/>
                <a:cs typeface="Times New Roman"/>
              </a:rPr>
              <a:t>создание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единого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образовательного </a:t>
            </a:r>
            <a:r>
              <a:rPr sz="3200" dirty="0">
                <a:latin typeface="Times New Roman"/>
                <a:cs typeface="Times New Roman"/>
              </a:rPr>
              <a:t>пространства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по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всей</a:t>
            </a:r>
            <a:r>
              <a:rPr sz="3200" spc="3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России.</a:t>
            </a:r>
            <a:endParaRPr sz="3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3200" dirty="0">
                <a:latin typeface="Times New Roman"/>
                <a:cs typeface="Times New Roman"/>
              </a:rPr>
              <a:t>Считается,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что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оно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обеспечит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комфортные </a:t>
            </a:r>
            <a:r>
              <a:rPr sz="3200" dirty="0">
                <a:latin typeface="Times New Roman"/>
                <a:cs typeface="Times New Roman"/>
              </a:rPr>
              <a:t>условия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обучения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для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детей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при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переезде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-50" dirty="0">
                <a:latin typeface="Times New Roman"/>
                <a:cs typeface="Times New Roman"/>
              </a:rPr>
              <a:t>в </a:t>
            </a:r>
            <a:r>
              <a:rPr sz="3200" dirty="0">
                <a:latin typeface="Times New Roman"/>
                <a:cs typeface="Times New Roman"/>
              </a:rPr>
              <a:t>другой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город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или,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к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Times New Roman"/>
                <a:cs typeface="Times New Roman"/>
              </a:rPr>
              <a:t>примеру,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при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переходе </a:t>
            </a:r>
            <a:r>
              <a:rPr sz="3200" dirty="0">
                <a:latin typeface="Times New Roman"/>
                <a:cs typeface="Times New Roman"/>
              </a:rPr>
              <a:t>на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семейное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обучение.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2" y="914400"/>
            <a:ext cx="8661398" cy="487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96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990667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1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176</Words>
  <Application>Microsoft Office PowerPoint</Application>
  <PresentationFormat>Экран (4:3)</PresentationFormat>
  <Paragraphs>23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Calibri</vt:lpstr>
      <vt:lpstr>Times New Roman</vt:lpstr>
      <vt:lpstr>Office Theme</vt:lpstr>
      <vt:lpstr>Обновленные ФГОС: к каким изменениям готовиться школе</vt:lpstr>
      <vt:lpstr>Повестка</vt:lpstr>
      <vt:lpstr>НОРМАТИВНАЯ БАЗА</vt:lpstr>
      <vt:lpstr>Презентация PowerPoint</vt:lpstr>
      <vt:lpstr>Презентация PowerPoint</vt:lpstr>
      <vt:lpstr>ФГОС</vt:lpstr>
      <vt:lpstr>Основная задача ФГОС-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СОВЕТ</dc:title>
  <dc:creator>Natalya</dc:creator>
  <cp:lastModifiedBy>Каб-404</cp:lastModifiedBy>
  <cp:revision>25</cp:revision>
  <dcterms:created xsi:type="dcterms:W3CDTF">2022-02-09T17:57:32Z</dcterms:created>
  <dcterms:modified xsi:type="dcterms:W3CDTF">2022-06-07T09:35:23Z</dcterms:modified>
</cp:coreProperties>
</file>